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y="6858000" cx="9144000"/>
  <p:notesSz cx="6858000" cy="9144000"/>
  <p:embeddedFontLst>
    <p:embeddedFont>
      <p:font typeface="Rajdhani SemiBold"/>
      <p:regular r:id="rId117"/>
      <p:bold r:id="rId118"/>
    </p:embeddedFont>
    <p:embeddedFont>
      <p:font typeface="Rajdhani"/>
      <p:regular r:id="rId119"/>
      <p:bold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120" Type="http://schemas.openxmlformats.org/officeDocument/2006/relationships/font" Target="fonts/Rajdhani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RajdhaniSemiBold-bold.fntdata"/><Relationship Id="rId117" Type="http://schemas.openxmlformats.org/officeDocument/2006/relationships/font" Target="fonts/RajdhaniSemiBold-regular.fntdata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font" Target="fonts/Rajdhani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cb0a9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0cb0a9234_0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5a46b4dd6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55a46b4dd6_0_138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5a46b4dd6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55a46b4dd6_0_139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5a46b4dd6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55a46b4dd6_0_140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5a46b4dd6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55a46b4dd6_0_141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5a46b4dd6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55a46b4dd6_0_141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5a46b4dd6_0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55a46b4dd6_0_158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5a46b4dd6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55a46b4dd6_0_159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55a46b4dd6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55a46b4dd6_0_159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5a46b4dd6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55a46b4dd6_0_160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5a46b4dd6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55a46b4dd6_0_162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6a85d422_0_79:notes"/>
          <p:cNvSpPr/>
          <p:nvPr>
            <p:ph idx="2" type="sldImg"/>
          </p:nvPr>
        </p:nvSpPr>
        <p:spPr>
          <a:xfrm>
            <a:off x="439738" y="466725"/>
            <a:ext cx="5989500" cy="449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746a85d422_0_79:notes"/>
          <p:cNvSpPr txBox="1"/>
          <p:nvPr>
            <p:ph idx="1" type="body"/>
          </p:nvPr>
        </p:nvSpPr>
        <p:spPr>
          <a:xfrm>
            <a:off x="422910" y="5120640"/>
            <a:ext cx="60123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746a85d422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55a46b4dd6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55a46b4dd6_0_163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5a46b4dd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55a46b4dd6_0_103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5a46b4dd6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55a46b4dd6_0_104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5a46b4d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5a46b4dd6_0_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1592f1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6b1592f1ca_0_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cb0a92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70cb0a9234_0_6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1592f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6b1592f1ca_0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a46b4dd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5a46b4dd6_0_7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a46b4d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55a46b4dd6_0_8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5a46b4dd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5a46b4dd6_0_14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a46b4dd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55a46b4dd6_0_9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a46b4dd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5a46b4dd6_0_10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5a46b4dd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55a46b4dd6_0_11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a46b4d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5a46b4dd6_0_12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a46b4dd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5a46b4dd6_0_13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46a85d42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46a85d422_0_24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a46b4dd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5a46b4dd6_0_15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a46b4d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5a46b4dd6_0_18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a46b4d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5a46b4dd6_0_17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5a46b4dd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5a46b4dd6_0_19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a46b4dd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55a46b4dd6_0_20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a46b4d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5a46b4dd6_0_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5a46b4dd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5a46b4dd6_0_21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a46b4d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5a46b4dd6_0_22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a46b4dd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5a46b4dd6_0_23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5a46b4dd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5a46b4dd6_0_28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a46b4dd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5a46b4dd6_0_29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5a46b4dd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5a46b4dd6_0_29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a46b4dd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5a46b4dd6_0_30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5a46b4dd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55a46b4dd6_0_31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5a46b4dd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5a46b4dd6_0_32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46a85d42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746a85d422_0_16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f0f52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61f0f52030_0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46a85d42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746a85d422_0_17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46a85d42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746a85d422_0_18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46a85d42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746a85d422_0_19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6a85d42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746a85d422_0_20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46a85d42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746a85d422_0_21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6a85d42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746a85d422_0_22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46a85d42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46a85d422_0_23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5a46b4dd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55a46b4dd6_0_24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5a46b4dd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55a46b4dd6_0_37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74dd123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a74dd123a0_2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5a46b4dd6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55a46b4dd6_0_161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5636fa8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75636fa8c2_0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a46b4dd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5a46b4dd6_0_33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a46b4d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5a46b4dd6_0_34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5a46b4dd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55a46b4dd6_0_34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0cb0a92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70cb0a9234_0_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5a46b4dd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55a46b4dd6_0_36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a46b4dd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5a46b4dd6_0_39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5a46b4dd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5a46b4dd6_0_37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74dd123a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a74dd123a0_2_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a46b4d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5a46b4dd6_0_2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5a46b4dd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55a46b4dd6_0_39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5a46b4dd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55a46b4dd6_0_25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5a46b4dd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55a46b4dd6_0_25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5636fa8c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75636fa8c2_0_2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5636fa8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75636fa8c2_0_8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5636fa8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75636fa8c2_0_4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5636fa8c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75636fa8c2_0_5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5636fa8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75636fa8c2_0_6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5636fa8c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75636fa8c2_0_7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5636fa8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75636fa8c2_0_7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5a46b4d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Deklaratywny</a:t>
            </a:r>
            <a:br>
              <a:rPr lang="pl-PL"/>
            </a:br>
            <a:r>
              <a:rPr lang="pl-PL"/>
              <a:t>Bezagentowy</a:t>
            </a:r>
            <a:endParaRPr/>
          </a:p>
        </p:txBody>
      </p:sp>
      <p:sp>
        <p:nvSpPr>
          <p:cNvPr id="134" name="Google Shape;134;g55a46b4dd6_0_3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5636fa8c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75636fa8c2_0_9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0cb0a923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70cb0a9234_4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5a46b4dd6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5a46b4dd6_0_40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a46b4dd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55a46b4dd6_0_41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5a46b4dd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55a46b4dd6_0_42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5a46b4dd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55a46b4dd6_0_43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5a46b4dd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55a46b4dd6_0_44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5a46b4dd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55a46b4dd6_0_45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5a46b4dd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55a46b4dd6_0_46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5a46b4d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5a46b4dd6_0_47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6a85d422_0_0:notes"/>
          <p:cNvSpPr/>
          <p:nvPr>
            <p:ph idx="2" type="sldImg"/>
          </p:nvPr>
        </p:nvSpPr>
        <p:spPr>
          <a:xfrm>
            <a:off x="439738" y="466725"/>
            <a:ext cx="5989500" cy="449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746a85d422_0_0:notes"/>
          <p:cNvSpPr txBox="1"/>
          <p:nvPr>
            <p:ph idx="1" type="body"/>
          </p:nvPr>
        </p:nvSpPr>
        <p:spPr>
          <a:xfrm>
            <a:off x="422910" y="5120640"/>
            <a:ext cx="60123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746a85d42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5a46b4dd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55a46b4dd6_0_492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5a46b4dd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55a46b4dd6_0_48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5a46b4dd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55a46b4dd6_0_50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5a46b4dd6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55a46b4dd6_0_98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5a46b4dd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55a46b4dd6_0_99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5a46b4dd6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55a46b4dd6_0_100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5a46b4dd6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5a46b4dd6_0_101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5a46b4dd6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55a46b4dd6_0_102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5a46b4dd6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55a46b4dd6_0_106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5a46b4dd6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55a46b4dd6_0_1056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a46b4d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55a46b4dd6_0_1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5a46b4dd6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55a46b4dd6_0_1258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5a46b4dd6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55a46b4dd6_0_127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5a46b4dd6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55a46b4dd6_0_128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5a46b4dd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55a46b4dd6_0_129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5a46b4dd6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55a46b4dd6_0_1305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5a46b4dd6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55a46b4dd6_0_132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5a46b4dd6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55a46b4dd6_0_133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a46b4dd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55a46b4dd6_0_134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5a46b4dd6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55a46b4dd6_0_135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5a46b4dd6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55a46b4dd6_0_1371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kademiaAnsible">
  <p:cSld name="Bullet-Point List">
    <p:bg>
      <p:bgPr>
        <a:blipFill>
          <a:blip r:embed="rId2">
            <a:alphaModFix amt="50000"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57202" y="339352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800"/>
              <a:buFont typeface="Rajdhani"/>
              <a:buNone/>
              <a:defRPr b="1">
                <a:solidFill>
                  <a:srgbClr val="70AD47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57202" y="1099341"/>
            <a:ext cx="8229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jdhani SemiBold"/>
              <a:buNone/>
              <a:defRPr sz="2000"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2" type="body"/>
          </p:nvPr>
        </p:nvSpPr>
        <p:spPr>
          <a:xfrm>
            <a:off x="457200" y="1555751"/>
            <a:ext cx="82296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Rajdhani SemiBold"/>
              <a:buChar char="▪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–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Rajdhani SemiBold"/>
              <a:buChar char="▪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–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»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•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•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•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•"/>
              <a:defRPr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842683" y="6173788"/>
            <a:ext cx="620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457202" y="6173788"/>
            <a:ext cx="38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5"/>
            <a:ext cx="46290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://www.jeffgeerling.com/blog/creating-custom-dynamic-inventories-ansible" TargetMode="External"/><Relationship Id="rId4" Type="http://schemas.openxmlformats.org/officeDocument/2006/relationships/hyperlink" Target="http://docs.ansible.com/ansible/dev_guide/developing_inventory.html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groups.google.com/forum/#!topic/ansible-project/lr7nXyGw0UY" TargetMode="External"/><Relationship Id="rId4" Type="http://schemas.openxmlformats.org/officeDocument/2006/relationships/image" Target="../media/image6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www.youtube.com/watch?v=xPTobBGheHQ" TargetMode="External"/><Relationship Id="rId4" Type="http://schemas.openxmlformats.org/officeDocument/2006/relationships/hyperlink" Target="https://www.youtube.com/watch?v=Y2d6I8eECoE" TargetMode="External"/><Relationship Id="rId5" Type="http://schemas.openxmlformats.org/officeDocument/2006/relationships/hyperlink" Target="https://github.com/dragonsector/ctf-infrastructure" TargetMode="External"/><Relationship Id="rId6" Type="http://schemas.openxmlformats.org/officeDocument/2006/relationships/hyperlink" Target="https://www.youtube.com/watch?v=zlb2sbtmFpc&amp;list=PLCk8Tg5OJSDaj2vhwm3v_HgcqJPO2Q3Qx&amp;index=1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ocs.ansible.com/ansible/playbooks_variable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acebook.com/uInformatykaOgrodnika/" TargetMode="External"/><Relationship Id="rId4" Type="http://schemas.openxmlformats.org/officeDocument/2006/relationships/hyperlink" Target="https://www.facebook.com/Kocie-Fanaberie-445239988903993/" TargetMode="External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ansible.com/ansible/latest/user_guide/playbooks_variables.html#creating-valid-variable-name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ocs.ansible.com/ansible/galaxy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jlafon/ansible-profile" TargetMode="External"/><Relationship Id="rId4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fboender/ansible-cmdb" TargetMode="External"/><Relationship Id="rId4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.jpg"/><Relationship Id="rId4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.jpg"/><Relationship Id="rId4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799922" y="2632490"/>
            <a:ext cx="7544005" cy="831017"/>
            <a:chOff x="2433874" y="2719740"/>
            <a:chExt cx="9489314" cy="730500"/>
          </a:xfrm>
        </p:grpSpPr>
        <p:sp>
          <p:nvSpPr>
            <p:cNvPr id="95" name="Google Shape;95;p15"/>
            <p:cNvSpPr txBox="1"/>
            <p:nvPr/>
          </p:nvSpPr>
          <p:spPr>
            <a:xfrm>
              <a:off x="2433874" y="2719740"/>
              <a:ext cx="4762500" cy="73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l-PL" sz="4800" u="none" cap="none" strike="noStrike">
                  <a:solidFill>
                    <a:srgbClr val="6FBE44"/>
                  </a:solidFill>
                  <a:latin typeface="Rajdhani"/>
                  <a:ea typeface="Rajdhani"/>
                  <a:cs typeface="Rajdhani"/>
                  <a:sym typeface="Rajdhani"/>
                </a:rPr>
                <a:t>Ansible w </a:t>
              </a:r>
              <a:r>
                <a:rPr b="1" lang="pl-PL" sz="4800">
                  <a:solidFill>
                    <a:srgbClr val="6FBE44"/>
                  </a:solidFill>
                  <a:latin typeface="Rajdhani"/>
                  <a:ea typeface="Rajdhani"/>
                  <a:cs typeface="Rajdhani"/>
                  <a:sym typeface="Rajdhani"/>
                </a:rPr>
                <a:t>3</a:t>
              </a:r>
              <a:r>
                <a:rPr b="1" i="0" lang="pl-PL" sz="4800" u="none" cap="none" strike="noStrike">
                  <a:solidFill>
                    <a:srgbClr val="6FBE44"/>
                  </a:solidFill>
                  <a:latin typeface="Rajdhani"/>
                  <a:ea typeface="Rajdhani"/>
                  <a:cs typeface="Rajdhani"/>
                  <a:sym typeface="Rajdhani"/>
                </a:rPr>
                <a:t> dni.</a:t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6177888" y="2827959"/>
              <a:ext cx="57453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200">
                  <a:solidFill>
                    <a:srgbClr val="222222"/>
                  </a:solidFill>
                  <a:latin typeface="Dotum"/>
                  <a:ea typeface="Dotum"/>
                  <a:cs typeface="Dotum"/>
                  <a:sym typeface="Dotum"/>
                </a:rPr>
                <a:t>Wszystko co musisz wiedzieć.</a:t>
              </a:r>
              <a:endParaRPr/>
            </a:p>
          </p:txBody>
        </p:sp>
      </p:grpSp>
      <p:sp>
        <p:nvSpPr>
          <p:cNvPr id="97" name="Google Shape;97;p15"/>
          <p:cNvSpPr/>
          <p:nvPr/>
        </p:nvSpPr>
        <p:spPr>
          <a:xfrm>
            <a:off x="6940523" y="5570504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222222"/>
                </a:solidFill>
                <a:latin typeface="Rajdhani"/>
                <a:ea typeface="Rajdhani"/>
                <a:cs typeface="Rajdhani"/>
                <a:sym typeface="Rajdhani"/>
              </a:rPr>
              <a:t>Jakub Muszyński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44915" l="19213" r="18585" t="41632"/>
          <a:stretch/>
        </p:blipFill>
        <p:spPr>
          <a:xfrm>
            <a:off x="7720552" y="6096963"/>
            <a:ext cx="1032238" cy="358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24"/>
          <p:cNvSpPr txBox="1"/>
          <p:nvPr/>
        </p:nvSpPr>
        <p:spPr>
          <a:xfrm>
            <a:off x="325846" y="6578306"/>
            <a:ext cx="2127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8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Ansible w 2 dni. </a:t>
            </a:r>
            <a:r>
              <a:rPr lang="pl-PL" sz="800">
                <a:solidFill>
                  <a:srgbClr val="222222"/>
                </a:solidFill>
                <a:latin typeface="Rajdhani"/>
                <a:ea typeface="Rajdhani"/>
                <a:cs typeface="Rajdhani"/>
                <a:sym typeface="Rajdhani"/>
              </a:rPr>
              <a:t>Wszystko co musisz wiedzieć.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4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Python Api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7" name="Google Shape;867;p114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import ansible.runner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runner = ansible.runner.Runner(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module_name='ping',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module_args='',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pattern=’stg-front102',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forks=10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datastructure = runner.run()</a:t>
            </a:r>
            <a:endParaRPr sz="1800">
              <a:solidFill>
                <a:srgbClr val="66666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print datastructure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68" name="Google Shape;868;p11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69" name="Google Shape;8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3" y="5826520"/>
            <a:ext cx="11352320" cy="33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Dynamiczne inventory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75" name="Google Shape;875;p115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Skrypt, zwraca ustalony format, np. dla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AWS jest ec2.py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. Użycie w praktyce: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76" name="Google Shape;876;p11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77" name="Google Shape;87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34" y="2461500"/>
            <a:ext cx="4588061" cy="3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6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Dynamiczne inventory - własny skrypt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3" name="Google Shape;883;p116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http://www.jeffgeerling.com/blog/creating-custom-dynamic-inventories-ansible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Potencjalnie możesz zrezygnować ze zmiennych statycznych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http://docs.ansible.com/ansible/dev_guide/developing_inventory.html</a:t>
            </a:r>
            <a:endParaRPr sz="1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84" name="Google Shape;884;p11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Dynamiczne inventory - własny skrypt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90" name="Google Shape;890;p117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91" name="Google Shape;891;p11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92" name="Google Shape;89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1134750"/>
            <a:ext cx="3968194" cy="43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Dynamiczne inventory - własny skrypt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98" name="Google Shape;898;p118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99" name="Google Shape;899;p11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0" name="Google Shape;9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1650"/>
            <a:ext cx="9143999" cy="95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118"/>
          <p:cNvCxnSpPr/>
          <p:nvPr/>
        </p:nvCxnSpPr>
        <p:spPr>
          <a:xfrm>
            <a:off x="6910526" y="2628874"/>
            <a:ext cx="20034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chicken-egg?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07" name="Google Shape;907;p119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Nie zawsze działa --check 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np: (apt-add-repository + apt-get install)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08" name="Google Shape;908;p11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chicken-egg?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14" name="Google Shape;914;p120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Nie zawsze działa --check 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np: (apt-add-repository + apt-get install)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15" name="Google Shape;915;p12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6" name="Google Shape;91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44" y="2656675"/>
            <a:ext cx="6193354" cy="283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2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Magic variables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22" name="Google Shape;922;p121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 Ansible występują ‘magic variables’ - czyli zmienne zarezerwowane przez program w konkretnym celu.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Np: </a:t>
            </a:r>
            <a:r>
              <a:rPr i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play_hosts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, </a:t>
            </a:r>
            <a:r>
              <a:rPr i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inventory_hostname, role_path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23" name="Google Shape;923;p12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Operacje na zbiorach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29" name="Google Shape;929;p122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Można (np w obrębie Playbook), wykonać sumę logiczną na grupach: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 definicji playbook: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 hosts: group1:&amp;group2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 tasku: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 name: jakis_task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when: inventory_hostname in groups.frontendcluster1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https://groups.google.com/forum/#!topic/ansible-project/lr7nXyGw0UY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930" name="Google Shape;930;p12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31" name="Google Shape;931;p122"/>
          <p:cNvPicPr preferRelativeResize="0"/>
          <p:nvPr/>
        </p:nvPicPr>
        <p:blipFill rotWithShape="1">
          <a:blip r:embed="rId4">
            <a:alphaModFix/>
          </a:blip>
          <a:srcRect b="70977" l="0" r="0" t="0"/>
          <a:stretch/>
        </p:blipFill>
        <p:spPr>
          <a:xfrm>
            <a:off x="4574344" y="2690775"/>
            <a:ext cx="4178437" cy="11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Tematy otwarte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37" name="Google Shape;937;p123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Zawsze sprawdzaj czy działa --check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Ustawiaj ‘changed: false’, jeśli trzeba (do raportowania zmian)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README/Meta w każdej roli, zawierające przykład wykonania wraz ze zmiennymi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tagowanie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Zacznij od prostych rzeczy!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(otwarte) common logging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(otwarte) szybkie testy całego systemu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(otwarte) kod błędu po zakończeniu ansible-playbook [changed != 0]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Pre_tasks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38" name="Google Shape;938;p12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457202" y="452469"/>
            <a:ext cx="82296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/>
              <a:t>Ansible w kilka minut</a:t>
            </a:r>
            <a:endParaRPr/>
          </a:p>
        </p:txBody>
      </p:sp>
      <p:sp>
        <p:nvSpPr>
          <p:cNvPr id="175" name="Google Shape;175;p25"/>
          <p:cNvSpPr txBox="1"/>
          <p:nvPr>
            <p:ph idx="2" type="body"/>
          </p:nvPr>
        </p:nvSpPr>
        <p:spPr>
          <a:xfrm>
            <a:off x="457200" y="2074334"/>
            <a:ext cx="8229600" cy="5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0962" lvl="0" marL="19526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cxnSp>
        <p:nvCxnSpPr>
          <p:cNvPr id="176" name="Google Shape;176;p25"/>
          <p:cNvCxnSpPr/>
          <p:nvPr/>
        </p:nvCxnSpPr>
        <p:spPr>
          <a:xfrm>
            <a:off x="423875" y="6333974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5"/>
          <p:cNvSpPr txBox="1"/>
          <p:nvPr/>
        </p:nvSpPr>
        <p:spPr>
          <a:xfrm>
            <a:off x="358508" y="6333974"/>
            <a:ext cx="2126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525" y="-16"/>
            <a:ext cx="1270479" cy="124938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358508" y="6333974"/>
            <a:ext cx="2126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l-PL" sz="800" u="none" cap="none" strike="noStrike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Akademia</a:t>
            </a:r>
            <a:r>
              <a:rPr b="0" i="0" lang="pl-PL" sz="800" u="none" cap="none" strike="noStrike">
                <a:solidFill>
                  <a:srgbClr val="222222"/>
                </a:solidFill>
                <a:latin typeface="Rajdhani"/>
                <a:ea typeface="Rajdhani"/>
                <a:cs typeface="Rajdhani"/>
                <a:sym typeface="Rajdhani"/>
              </a:rPr>
              <a:t>Ansible.pl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75" y="198567"/>
            <a:ext cx="5755650" cy="46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4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Ansible - Windows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44" name="Google Shape;944;p124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Core modules: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add_host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assert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async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debug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fail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fetch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group_by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include_vars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meta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pause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raw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script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set_fact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setup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slurp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pl-PL" sz="1200">
                <a:solidFill>
                  <a:srgbClr val="404040"/>
                </a:solidFill>
                <a:highlight>
                  <a:schemeClr val="lt1"/>
                </a:highlight>
              </a:rPr>
              <a:t>template (also: win_template)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40 special windows-only modules :)</a:t>
            </a:r>
            <a:endParaRPr b="1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945" name="Google Shape;945;p12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46" name="Google Shape;94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125" y="0"/>
            <a:ext cx="3985875" cy="173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Sysop/DevOps o Ansible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2" name="Google Shape;952;p12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 u="sng">
                <a:solidFill>
                  <a:srgbClr val="0097A7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Kamil Grabowski - Ansible w praktyce - UW@IT 21.01.2015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 u="sng">
                <a:solidFill>
                  <a:srgbClr val="0097A7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Sergiusz Bazański - Kiedy chcesz, żeby ludzie mogli się włamać - SysOps/DevOps #5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○"/>
            </a:pPr>
            <a:r>
              <a:rPr lang="pl-PL" sz="24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https://github.com/dragonsector/ctf-infrastructure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Łukasz Dajek, Maciej Raszplewicz - Jak budujemy DevOps w Aviva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53" name="Google Shape;953;p12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6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Pytania?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9" name="Google Shape;959;p12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jakub@muszynski.pro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60" name="Google Shape;960;p12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61" name="Google Shape;96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100" y="1961675"/>
            <a:ext cx="3598800" cy="236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 - pojęcia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Moduł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 każda wykonywalna “komenda” (program) w ekosystemie Ansible, mająca wejście/wyjście zgodne ze specyfikacją [JSON/kilka podstawowych słowników]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ansible -m ping localhost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 - pojęcia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Task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opis wykonania konkretnego modułu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tasks:              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-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ping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- name: "wykonaj modul shell"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 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shell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: date; whoami                          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94" name="Google Shape;194;p2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 - pojęcia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(skrypt) plan wykonania modułów [roli], w specjalnym formacie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- hosts: all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tasks:              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-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ping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- name: "wykonaj modul shell"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   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shell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: date; whoami       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1" name="Google Shape;201;p2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8"/>
          <p:cNvSpPr/>
          <p:nvPr/>
        </p:nvSpPr>
        <p:spPr>
          <a:xfrm>
            <a:off x="613550" y="3315200"/>
            <a:ext cx="4770000" cy="313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 - pojęcia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Inventory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zbiór encji (hostów, obiektów itp) [może być statyczne lub dynamiczne]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Może przyjmować wiele postaci - plik, cały folder, skrypt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09" name="Google Shape;209;p2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 - pojęcia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Moduły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wykonanie z CLI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$ wrapper(</a:t>
            </a:r>
            <a:r>
              <a:rPr lang="pl-PL" sz="2400">
                <a:solidFill>
                  <a:srgbClr val="0000FF"/>
                </a:solidFill>
                <a:latin typeface="Rajdhani"/>
                <a:ea typeface="Rajdhani"/>
                <a:cs typeface="Rajdhani"/>
                <a:sym typeface="Rajdhani"/>
              </a:rPr>
              <a:t>ansible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) </a:t>
            </a:r>
            <a:r>
              <a:rPr lang="pl-PL" sz="24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-m nazwa-modulu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[</a:t>
            </a:r>
            <a:r>
              <a:rPr lang="pl-PL" sz="2400">
                <a:solidFill>
                  <a:srgbClr val="FF9900"/>
                </a:solidFill>
                <a:latin typeface="Rajdhani"/>
                <a:ea typeface="Rajdhani"/>
                <a:cs typeface="Rajdhani"/>
                <a:sym typeface="Rajdhani"/>
              </a:rPr>
              <a:t>argumenty i parametry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]</a:t>
            </a:r>
            <a:r>
              <a:rPr lang="pl-PL" sz="2400">
                <a:solidFill>
                  <a:srgbClr val="6AA84F"/>
                </a:solidFill>
                <a:latin typeface="Rajdhani"/>
                <a:ea typeface="Rajdhani"/>
                <a:cs typeface="Rajdhani"/>
                <a:sym typeface="Rajdhani"/>
              </a:rPr>
              <a:t> grupa-hostow</a:t>
            </a:r>
            <a:endParaRPr sz="2400">
              <a:solidFill>
                <a:srgbClr val="6AA84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$ </a:t>
            </a:r>
            <a:r>
              <a:rPr b="1" lang="pl-PL" sz="2400">
                <a:solidFill>
                  <a:srgbClr val="0000FF"/>
                </a:solidFill>
                <a:latin typeface="Rajdhani"/>
                <a:ea typeface="Rajdhani"/>
                <a:cs typeface="Rajdhani"/>
                <a:sym typeface="Rajdhani"/>
              </a:rPr>
              <a:t>ansible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24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-m ping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2400">
                <a:solidFill>
                  <a:srgbClr val="6AA84F"/>
                </a:solidFill>
                <a:latin typeface="Rajdhani"/>
                <a:ea typeface="Rajdhani"/>
                <a:cs typeface="Rajdhani"/>
                <a:sym typeface="Rajdhani"/>
              </a:rPr>
              <a:t>jakas-nazwa-hosta</a:t>
            </a:r>
            <a:endParaRPr b="1" sz="2400">
              <a:solidFill>
                <a:srgbClr val="6AA84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$ ansible -m shell </a:t>
            </a:r>
            <a:r>
              <a:rPr b="1" lang="pl-PL" sz="2400">
                <a:solidFill>
                  <a:srgbClr val="FF9900"/>
                </a:solidFill>
                <a:latin typeface="Rajdhani"/>
                <a:ea typeface="Rajdhani"/>
                <a:cs typeface="Rajdhani"/>
                <a:sym typeface="Rajdhani"/>
              </a:rPr>
              <a:t>-a ‘hostname’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jakas-nazwa-hosta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16" name="Google Shape;216;p3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Wykonanie modułu w CLI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rgbClr val="595959"/>
              </a:solidFill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49" y="1570456"/>
            <a:ext cx="8661788" cy="227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Wprowadzenie: ansible-playbook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735456" y="2165607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 to ‘plan wykonania’ wielu modułów (tasks), w ściśle określony sposób.</a:t>
            </a:r>
            <a:endParaRPr i="1"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1" name="Google Shape;231;p3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he_playbook.png"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356" y="2843250"/>
            <a:ext cx="4169981" cy="23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Wprowadzenie: ansible-playbook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547456" y="1950207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 to ‘plan wykonania’ wielu modułów (tasks), w ściśle określony sposób.</a:t>
            </a:r>
            <a:endParaRPr i="1"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9" name="Google Shape;239;p3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22" y="3471938"/>
            <a:ext cx="4572357" cy="24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Agenda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Krótkie omówienie systemów orkiestracji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Wprowadzenie do Ansible 	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LAB - Konfiguracja środowiska, komendy z CLI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Playbooks, role, profilowanie , facts_cache i CMDB, podstawy debugowania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LAB - Playbooks, role, debugowanie Ansible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Lab Lab Lab…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Interfejs graficzny AWX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Windows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Wprowadzenie: ansible-playbook</a:t>
            </a:r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735481" y="2005957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 to ‘plan wykonania’ wielu modułów w ściśle określony sposób.</a:t>
            </a:r>
            <a:endParaRPr i="1"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Przykłady wykonania:</a:t>
            </a:r>
            <a:endParaRPr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AutoNum type="arabicPeriod"/>
            </a:pPr>
            <a:r>
              <a:rPr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$ </a:t>
            </a:r>
            <a:r>
              <a:rPr b="1"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ansible-playbook scieżka/jakiś_playbook.yml</a:t>
            </a:r>
            <a:r>
              <a:rPr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[dodatkowe_opcje]</a:t>
            </a:r>
            <a:endParaRPr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ajdhani"/>
              <a:buAutoNum type="arabicPeriod"/>
            </a:pPr>
            <a:r>
              <a:rPr lang="pl-PL" sz="20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$ ansible-playbook scieżka/jakiś_playbook.yml -i jakieś_inventory --diff --check -v --become --ask-pass --tags paczki_systemowe -e zmiennaX=12345</a:t>
            </a:r>
            <a:endParaRPr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i="1"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Wykonanie prostego playbooka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i="1" sz="2400">
              <a:solidFill>
                <a:srgbClr val="595959"/>
              </a:solidFill>
            </a:endParaRPr>
          </a:p>
        </p:txBody>
      </p:sp>
      <p:cxnSp>
        <p:nvCxnSpPr>
          <p:cNvPr id="254" name="Google Shape;254;p3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1" y="2057248"/>
            <a:ext cx="8927250" cy="303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4957130.jpg"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919" y="4166150"/>
            <a:ext cx="1718831" cy="16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jeszcze raz CLI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$ ansible -m ping all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$ ansible -m shell -a “hostname; date” all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4" y="3036282"/>
            <a:ext cx="7881919" cy="206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Playbook vs CLI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$ ansible -m ping all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$ ansible -m shell -a “hostname; date” all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vs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1" name="Google Shape;271;p3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98" y="3678106"/>
            <a:ext cx="3408094" cy="181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244" y="3382350"/>
            <a:ext cx="2035969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Inventory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Zbiór obiektów, zmiennych, parametrów - względem tego zbioru uruchamiamy nasze zadania (inventory może być dynamiczne!).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80" name="Google Shape;280;p3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38"/>
          <p:cNvSpPr txBox="1"/>
          <p:nvPr/>
        </p:nvSpPr>
        <p:spPr>
          <a:xfrm>
            <a:off x="818456" y="2825775"/>
            <a:ext cx="6191400" cy="287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$ tree etc/inv/ </a:t>
            </a:r>
            <a:br>
              <a:rPr lang="pl-PL" sz="1200"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├── group_vars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├── all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│   ├── myvars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│   └── myvars_vault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├── apache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├── 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│   ├── 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│   └── mysql_vault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├── host_vars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│   └── 10.218.0.131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└── </a:t>
            </a: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inventory_default.yaml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Inventory</a:t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Przykład inventory w formie pojedynczego pliku w formacie INI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88" name="Google Shape;288;p3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39"/>
          <p:cNvSpPr txBox="1"/>
          <p:nvPr/>
        </p:nvSpPr>
        <p:spPr>
          <a:xfrm>
            <a:off x="837006" y="2228650"/>
            <a:ext cx="6191400" cy="287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$ cat etc/inv/inventory_default </a:t>
            </a:r>
            <a:br>
              <a:rPr lang="pl-PL" sz="1200"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[all:vars]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system_env = szkolenie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location = frankfurt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#przykład: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[localhost]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localhost ansible_connection=local ansible_python_interpreter="/usr/bin/env python"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[mgmt]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172.16.4.14 ansible_ssh_private_key_file=~/.ssh/kuba_aws.pem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bastion.mojadomena.pl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1200">
                <a:latin typeface="Courier New"/>
                <a:ea typeface="Courier New"/>
                <a:cs typeface="Courier New"/>
                <a:sym typeface="Courier New"/>
              </a:rPr>
              <a:t>zapasowy.mojadomena.pl jakas_zmienna=kopytko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Inventory</a:t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Grupy w inventory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[backend-east]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backendE1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backendE2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[backend-west]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backendW1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backendW2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[backend:</a:t>
            </a: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children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backend-east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backend-west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6" name="Google Shape;296;p4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Inventory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Zbiór obiektów, zmiennych, parametrów - względem tego zbioru uruchamiamy nasze zadania (inventory może być dynamiczne!).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Inventory ‘rozumie’ drzewo katalogów zmiennych: host_vars i group_vars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inv/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host_vars/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bastion.mojadomena.pl.yml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group_vars/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mgmt.yml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Wszystko jest słownikiem :)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572281.jpg"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56" y="2171400"/>
            <a:ext cx="3950493" cy="44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/>
          </a:p>
        </p:txBody>
      </p:sp>
      <p:sp>
        <p:nvSpPr>
          <p:cNvPr id="317" name="Google Shape;317;p4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 ansible zmienne mogą być przechowywane/przekazywane na około 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21 sposobów.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http://docs.ansible.com/ansible/playbooks_variables.html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18" name="Google Shape;318;p4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Trzy słowa o ...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Rajdhani SemiBold"/>
              <a:buChar char="●"/>
            </a:pP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DevOps @ </a:t>
            </a:r>
            <a:r>
              <a:rPr lang="pl-PL" sz="1800">
                <a:solidFill>
                  <a:srgbClr val="3C78D8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BlueSoft.com</a:t>
            </a:r>
            <a:endParaRPr sz="1800">
              <a:solidFill>
                <a:srgbClr val="3C78D8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●"/>
            </a:pP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10-15 lat w branży, od sieci osiedlowej, przez małe software-house, korpo i startupy</a:t>
            </a:r>
            <a:endParaRPr sz="1800">
              <a:solidFill>
                <a:srgbClr val="43434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Rajdhani SemiBold"/>
              <a:buChar char="●"/>
            </a:pPr>
            <a:r>
              <a:rPr lang="pl-PL" sz="1800">
                <a:solidFill>
                  <a:srgbClr val="6FBE4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Ansible</a:t>
            </a:r>
            <a:r>
              <a:rPr lang="pl-PL" sz="1800">
                <a:solidFill>
                  <a:schemeClr val="dk1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, on-prem, </a:t>
            </a:r>
            <a:r>
              <a:rPr lang="pl-PL" sz="1800">
                <a:solidFill>
                  <a:srgbClr val="43434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AWS, Azure</a:t>
            </a:r>
            <a:endParaRPr sz="1800">
              <a:solidFill>
                <a:srgbClr val="595959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195262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195262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Hobby:</a:t>
            </a:r>
            <a:endParaRPr sz="1800">
              <a:solidFill>
                <a:srgbClr val="595959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Rajdhani SemiBold"/>
              <a:buChar char="●"/>
            </a:pP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wspinaczka, ogrodnictwo:      </a:t>
            </a:r>
            <a:r>
              <a:rPr lang="pl-PL" sz="1800" u="sng">
                <a:solidFill>
                  <a:srgbClr val="0097A7"/>
                </a:solidFill>
                <a:latin typeface="Rajdhani SemiBold"/>
                <a:ea typeface="Rajdhani SemiBold"/>
                <a:cs typeface="Rajdhani SemiBold"/>
                <a:sym typeface="Rajdhani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uInformatykaOgrodnika</a:t>
            </a: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, </a:t>
            </a:r>
            <a:r>
              <a:rPr lang="pl-PL" sz="1800" u="sng">
                <a:solidFill>
                  <a:srgbClr val="0097A7"/>
                </a:solidFill>
                <a:latin typeface="Rajdhani SemiBold"/>
                <a:ea typeface="Rajdhani SemiBold"/>
                <a:cs typeface="Rajdhani SemiBold"/>
                <a:sym typeface="Rajdhani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koty</a:t>
            </a:r>
            <a:r>
              <a:rPr lang="pl-PL" sz="1800">
                <a:solidFill>
                  <a:srgbClr val="595959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, elektronika, Metro2033 </a:t>
            </a:r>
            <a:endParaRPr sz="20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085" y="4877672"/>
            <a:ext cx="250519" cy="25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/>
          </a:p>
        </p:txBody>
      </p:sp>
      <p:sp>
        <p:nvSpPr>
          <p:cNvPr id="324" name="Google Shape;324;p44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Nazwy nie mogą zaczynać się od cyfr 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i="1" lang="pl-PL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Świadomie używać zawierać znaku ‘-’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12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https://docs.ansible.com/ansible/latest/user_guide/playbooks_variables.html#creating-valid-variable-names</a:t>
            </a:r>
            <a:r>
              <a:rPr lang="pl-PL" sz="12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12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--- </a:t>
            </a:r>
            <a:b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ansible_eth0: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 ipv4: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   address: ‘1.2.3.4’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2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ansible_eth0[‘ipv4][‘address’] = ‘1.2.3.4’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900">
              <a:solidFill>
                <a:srgbClr val="999999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pl-PL" sz="900">
                <a:solidFill>
                  <a:srgbClr val="999999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8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Użycie zmiennych:</a:t>
            </a:r>
            <a:br>
              <a:rPr b="1" lang="pl-PL" sz="18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1800">
                <a:solidFill>
                  <a:srgbClr val="00808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ansible_eth0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[</a:t>
            </a:r>
            <a:r>
              <a:rPr lang="pl-PL" sz="1800">
                <a:solidFill>
                  <a:srgbClr val="DD1144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"ipv4"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][</a:t>
            </a:r>
            <a:r>
              <a:rPr lang="pl-PL" sz="1800">
                <a:solidFill>
                  <a:srgbClr val="DD1144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"address"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]</a:t>
            </a:r>
            <a:br>
              <a:rPr b="1" lang="pl-PL" sz="1800">
                <a:solidFill>
                  <a:srgbClr val="999999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800">
                <a:solidFill>
                  <a:srgbClr val="FF000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{{ </a:t>
            </a:r>
            <a:r>
              <a:rPr lang="pl-PL" sz="1800">
                <a:solidFill>
                  <a:srgbClr val="00808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ansible_eth0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[</a:t>
            </a:r>
            <a:r>
              <a:rPr lang="pl-PL" sz="1800">
                <a:solidFill>
                  <a:srgbClr val="DD1144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"ipv4"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][</a:t>
            </a:r>
            <a:r>
              <a:rPr lang="pl-PL" sz="1800">
                <a:solidFill>
                  <a:srgbClr val="DD1144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"address"</a:t>
            </a:r>
            <a:r>
              <a:rPr b="1"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]</a:t>
            </a:r>
            <a:r>
              <a:rPr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1800">
                <a:solidFill>
                  <a:srgbClr val="999999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}}</a:t>
            </a:r>
            <a:endParaRPr b="1" sz="1800">
              <a:solidFill>
                <a:srgbClr val="999999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1800">
                <a:solidFill>
                  <a:srgbClr val="999999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{{</a:t>
            </a:r>
            <a:r>
              <a:rPr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pl-PL" sz="1800">
                <a:solidFill>
                  <a:srgbClr val="00808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ansible_eth0.ipv4.address</a:t>
            </a:r>
            <a:r>
              <a:rPr lang="pl-PL" sz="18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1800">
                <a:solidFill>
                  <a:srgbClr val="999999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}}</a:t>
            </a:r>
            <a:endParaRPr b="1" sz="1800">
              <a:solidFill>
                <a:srgbClr val="999999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rgbClr val="999999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404040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25" name="Google Shape;325;p4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325850" y="1714750"/>
            <a:ext cx="82344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przykład wyświetlenia zmiennych (w trakcie wykonania Ansible)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ansible -m debug -a var=hostvars[inventory_hostname] all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ansible -m setup all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32" name="Google Shape;332;p4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/>
          </a:p>
        </p:txBody>
      </p:sp>
      <p:sp>
        <p:nvSpPr>
          <p:cNvPr id="338" name="Google Shape;338;p46"/>
          <p:cNvSpPr txBox="1"/>
          <p:nvPr/>
        </p:nvSpPr>
        <p:spPr>
          <a:xfrm>
            <a:off x="3476781" y="784507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39" name="Google Shape;339;p4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564" y="1399450"/>
            <a:ext cx="5010731" cy="438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Dobre praktyki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omówienie środowiska laboratorium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Warsztat jest Wasz - ale... :)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screen/tmux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vim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github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virtualenv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grep -R   :)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47" name="Google Shape;347;p4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Instalacja - vitualenv - “infrastructure as a code”?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Coś jak ‘chroot’ - tyle że dla “python’a”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Niezależna od systemu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Łatwa aktualizacja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Możliwość współistnienia wielu wersji Ansible na raz!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Customizacja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54" name="Google Shape;354;p4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Instalacja - “infrastructure as a code”?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source_me.sh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#! /bin/bash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export ANS_ROOT_DIR="$(readlink -m $(readlink -m "$(dirname "${BASH_SOURCE[0]}")"))"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export EC2_INI_PATH=$ANS_ROOT_DIR/etc/inv/ec2.ini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export ANSIBLE_VAULT_PASSWORD_FILE=pass.txt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pl-PL" sz="1000" u="sng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#export ANSIBLE_KEEP_REMOTE_FILES=1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if [ -z "$VIRTUAL_ENV" ]; then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if ! [ -d $ANS_ROOT_DIR/venv ]; then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echo '-- No virtualenv detected; creating'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virtualenv</a:t>
            </a: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$ANS_ROOT_DIR/venv || (echo '!!! virtualenv creation failed' &amp;&amp; return)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mkdir ~/.ansible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__venv_created=true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fi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$ANS_ROOT_DIR/venv/bin/activate</a:t>
            </a:r>
            <a:endParaRPr sz="10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echo '-- Installing requirements'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</a:t>
            </a:r>
            <a:r>
              <a:rPr b="1"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-r</a:t>
            </a: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$ANS_ROOT_DIR/requirements.txt || (echo '!!! pip install failed' &amp;&amp; return)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br>
              <a:rPr lang="pl-PL" sz="10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61" name="Google Shape;361;p4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Instalacja - “infrastructure as a code”?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requirements.txt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https://releases.ansible.com/ansible/ansible-2.2.1.0.tar.gz</a:t>
            </a:r>
            <a:br>
              <a:rPr lang="pl-PL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boto==2.38.0</a:t>
            </a:r>
            <a:b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boto3==1.3.1</a:t>
            </a:r>
            <a:b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1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lub</a:t>
            </a:r>
            <a:endParaRPr sz="11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git+git://github.com/ansible/ansible.git@stable-2.2</a:t>
            </a:r>
            <a:b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boto==2.38.0</a:t>
            </a:r>
            <a:b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boto3==1.3.1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68" name="Google Shape;368;p5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Instalacja - “infrastructure as a code”?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ładowanie środowiska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</a:rPr>
              <a:t>$ </a:t>
            </a:r>
            <a:r>
              <a:rPr b="1" lang="pl-PL" sz="1800">
                <a:solidFill>
                  <a:srgbClr val="595959"/>
                </a:solidFill>
              </a:rPr>
              <a:t>.</a:t>
            </a:r>
            <a:r>
              <a:rPr lang="pl-PL" sz="1800">
                <a:solidFill>
                  <a:srgbClr val="595959"/>
                </a:solidFill>
              </a:rPr>
              <a:t> source_me.sh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</a:rPr>
              <a:t>$ </a:t>
            </a:r>
            <a:r>
              <a:rPr b="1" lang="pl-PL" sz="1800">
                <a:solidFill>
                  <a:srgbClr val="595959"/>
                </a:solidFill>
              </a:rPr>
              <a:t>source</a:t>
            </a:r>
            <a:r>
              <a:rPr lang="pl-PL" sz="1800">
                <a:solidFill>
                  <a:srgbClr val="595959"/>
                </a:solidFill>
              </a:rPr>
              <a:t> source_me.sh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5" name="Google Shape;375;p5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68" y="3884225"/>
            <a:ext cx="5005449" cy="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Lab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konfiguracja środowiska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wykonanie modułów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playbooks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83" name="Google Shape;383;p5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</a:t>
            </a:r>
            <a:endParaRPr/>
          </a:p>
        </p:txBody>
      </p:sp>
      <p:sp>
        <p:nvSpPr>
          <p:cNvPr id="389" name="Google Shape;389;p5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Format konfiguracji i ‘szablonowanie’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YAML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JINJA2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90" name="Google Shape;390;p5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91" y="780630"/>
            <a:ext cx="3995869" cy="453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Trzy słowa o ...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uczestnikach :)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Format - YAML</a:t>
            </a:r>
            <a:endParaRPr/>
          </a:p>
        </p:txBody>
      </p:sp>
      <p:sp>
        <p:nvSpPr>
          <p:cNvPr id="397" name="Google Shape;397;p54"/>
          <p:cNvSpPr txBox="1"/>
          <p:nvPr/>
        </p:nvSpPr>
        <p:spPr>
          <a:xfrm>
            <a:off x="735456" y="146888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słownik=</a:t>
            </a:r>
            <a:r>
              <a:rPr b="1" lang="pl-PL" sz="1800">
                <a:solidFill>
                  <a:srgbClr val="9900FF"/>
                </a:solidFill>
                <a:latin typeface="Rajdhani"/>
                <a:ea typeface="Rajdhani"/>
                <a:cs typeface="Rajdhani"/>
                <a:sym typeface="Rajdhani"/>
              </a:rPr>
              <a:t>{ }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lista=</a:t>
            </a:r>
            <a:r>
              <a:rPr b="1" lang="pl-PL" sz="1800">
                <a:solidFill>
                  <a:srgbClr val="0000FF"/>
                </a:solidFill>
                <a:latin typeface="Rajdhani"/>
                <a:ea typeface="Rajdhani"/>
                <a:cs typeface="Rajdhani"/>
                <a:sym typeface="Rajdhani"/>
              </a:rPr>
              <a:t>[ ] 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key=value   oraz wcięcia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pl-PL" sz="1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klucz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-data: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wartosc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-20180101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-departamentow: </a:t>
            </a:r>
            <a:r>
              <a:rPr b="1" lang="pl-PL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“szef”, “IT”, “reszta”</a:t>
            </a:r>
            <a:r>
              <a:rPr b="1" lang="pl-PL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-uzytkownikow: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highlight>
                  <a:srgbClr val="FFD966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ania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karol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slownik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-uprawnien: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admin: wysokie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user: niskie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lista-slownikow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-dostepu: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uzytkownik: ania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  uprawnienia: admin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uzytkownik: karol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  uprawnienia: user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l-PL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uzytkownik: trzeci, uprawnienia: admin </a:t>
            </a:r>
            <a:r>
              <a:rPr b="1" lang="pl-PL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b="1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398" name="Google Shape;398;p5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Format - YAML</a:t>
            </a:r>
            <a:endParaRPr/>
          </a:p>
        </p:txBody>
      </p:sp>
      <p:cxnSp>
        <p:nvCxnSpPr>
          <p:cNvPr id="404" name="Google Shape;404;p5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5" name="Google Shape;4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8400"/>
            <a:ext cx="7170724" cy="5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 txBox="1"/>
          <p:nvPr/>
        </p:nvSpPr>
        <p:spPr>
          <a:xfrm>
            <a:off x="445325" y="3176650"/>
            <a:ext cx="1425000" cy="425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Format - YAML</a:t>
            </a:r>
            <a:endParaRPr/>
          </a:p>
        </p:txBody>
      </p:sp>
      <p:cxnSp>
        <p:nvCxnSpPr>
          <p:cNvPr id="412" name="Google Shape;412;p5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3" name="Google Shape;4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100"/>
            <a:ext cx="5567551" cy="525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6"/>
          <p:cNvCxnSpPr/>
          <p:nvPr/>
        </p:nvCxnSpPr>
        <p:spPr>
          <a:xfrm>
            <a:off x="702625" y="2761025"/>
            <a:ext cx="0" cy="35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56"/>
          <p:cNvCxnSpPr/>
          <p:nvPr/>
        </p:nvCxnSpPr>
        <p:spPr>
          <a:xfrm>
            <a:off x="702625" y="3665550"/>
            <a:ext cx="0" cy="11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6"/>
          <p:cNvCxnSpPr/>
          <p:nvPr/>
        </p:nvCxnSpPr>
        <p:spPr>
          <a:xfrm>
            <a:off x="538350" y="2046550"/>
            <a:ext cx="0" cy="239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56"/>
          <p:cNvCxnSpPr/>
          <p:nvPr/>
        </p:nvCxnSpPr>
        <p:spPr>
          <a:xfrm>
            <a:off x="538350" y="2436450"/>
            <a:ext cx="0" cy="239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6"/>
          <p:cNvCxnSpPr/>
          <p:nvPr/>
        </p:nvCxnSpPr>
        <p:spPr>
          <a:xfrm>
            <a:off x="538350" y="3117425"/>
            <a:ext cx="0" cy="128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56"/>
          <p:cNvCxnSpPr/>
          <p:nvPr/>
        </p:nvCxnSpPr>
        <p:spPr>
          <a:xfrm>
            <a:off x="538350" y="3426150"/>
            <a:ext cx="0" cy="239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Szablony - Jinja2</a:t>
            </a:r>
            <a:endParaRPr/>
          </a:p>
        </p:txBody>
      </p:sp>
      <p:sp>
        <p:nvSpPr>
          <p:cNvPr id="425" name="Google Shape;425;p5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Język Jinja2 pozwala na dynamiczne generowanie ‘stringów’ - pojedynczych zmiennych, słowników i list, czy </a:t>
            </a:r>
            <a:r>
              <a:rPr lang="pl-PL" sz="1800" u="sng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całych konfiguracji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- łącznie z ‘logiką’ ich generowania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“Wartość to: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180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{{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‘zmienna-zostanie-dynamicznie-zamieniona-na-wartosc’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}}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“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{% if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‘wyswietl-konfiguracje’ </a:t>
            </a:r>
            <a:r>
              <a:rPr lang="pl-PL" sz="1800">
                <a:solidFill>
                  <a:srgbClr val="0000FF"/>
                </a:solidFill>
                <a:latin typeface="Rajdhani"/>
                <a:ea typeface="Rajdhani"/>
                <a:cs typeface="Rajdhani"/>
                <a:sym typeface="Rajdhani"/>
              </a:rPr>
              <a:t>is True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%}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{{ konfiguracja }}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{% endif %}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{% for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element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‘moje-obiekty’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%}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Wynik uzytkownika {{ element.user }} to {{ element.wynik }}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{% endfor %}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Szablony - Jinja2</a:t>
            </a:r>
            <a:endParaRPr/>
          </a:p>
        </p:txBody>
      </p:sp>
      <p:cxnSp>
        <p:nvCxnSpPr>
          <p:cNvPr id="432" name="Google Shape;432;p5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3" name="Google Shape;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00" y="2001821"/>
            <a:ext cx="3806050" cy="402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58"/>
          <p:cNvCxnSpPr/>
          <p:nvPr/>
        </p:nvCxnSpPr>
        <p:spPr>
          <a:xfrm>
            <a:off x="1147950" y="3038100"/>
            <a:ext cx="920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8"/>
          <p:cNvCxnSpPr/>
          <p:nvPr/>
        </p:nvCxnSpPr>
        <p:spPr>
          <a:xfrm>
            <a:off x="2671950" y="5923825"/>
            <a:ext cx="920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000" y="2001823"/>
            <a:ext cx="4147625" cy="1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8"/>
          <p:cNvSpPr txBox="1"/>
          <p:nvPr/>
        </p:nvSpPr>
        <p:spPr>
          <a:xfrm>
            <a:off x="637300" y="1551625"/>
            <a:ext cx="8070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Playbook							        Konfiguracja do wgrania na serwery (template)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Szablony - Jinja2</a:t>
            </a:r>
            <a:endParaRPr/>
          </a:p>
        </p:txBody>
      </p:sp>
      <p:sp>
        <p:nvSpPr>
          <p:cNvPr id="443" name="Google Shape;443;p59"/>
          <p:cNvSpPr txBox="1"/>
          <p:nvPr/>
        </p:nvSpPr>
        <p:spPr>
          <a:xfrm>
            <a:off x="391213" y="1372145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filtry: join() default()  </a:t>
            </a:r>
            <a:endParaRPr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br>
              <a:rPr lang="pl-PL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some_variable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to_json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some_variable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to_yaml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some_variable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l-PL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l-PL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  - najwieksza wartość z listy</a:t>
            </a:r>
            <a:b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list1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difference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list2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 </a:t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7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lista_portow_aplikacji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b="1"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b="1"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4070A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-&gt; rezultat “1234, 3345, 2222, 7777”</a:t>
            </a:r>
            <a:endParaRPr>
              <a:solidFill>
                <a:srgbClr val="4070A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4" name="Google Shape;444;p5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Szablony - Jinja2</a:t>
            </a:r>
            <a:endParaRPr/>
          </a:p>
        </p:txBody>
      </p:sp>
      <p:sp>
        <p:nvSpPr>
          <p:cNvPr id="450" name="Google Shape;450;p60"/>
          <p:cNvSpPr txBox="1"/>
          <p:nvPr/>
        </p:nvSpPr>
        <p:spPr>
          <a:xfrm>
            <a:off x="391213" y="1372145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tasks:</a:t>
            </a: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 - shell: cat /some/path/to/file.json</a:t>
            </a: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   register: result</a:t>
            </a:r>
            <a:endParaRPr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 - set_fact:</a:t>
            </a:r>
            <a:b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     myvar: </a:t>
            </a:r>
            <a:r>
              <a:rPr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{{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BB60D5"/>
                </a:solidFill>
                <a:latin typeface="Courier New"/>
                <a:ea typeface="Courier New"/>
                <a:cs typeface="Courier New"/>
                <a:sym typeface="Courier New"/>
              </a:rPr>
              <a:t>result.stdout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6287E"/>
                </a:solidFill>
                <a:latin typeface="Courier New"/>
                <a:ea typeface="Courier New"/>
                <a:cs typeface="Courier New"/>
                <a:sym typeface="Courier New"/>
              </a:rPr>
              <a:t>from_json</a:t>
            </a:r>
            <a:r>
              <a:rPr lang="pl-PL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l-PL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pl-PL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1" name="Google Shape;451;p6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Po co te zmienne? Templates</a:t>
            </a:r>
            <a:endParaRPr/>
          </a:p>
        </p:txBody>
      </p:sp>
      <p:sp>
        <p:nvSpPr>
          <p:cNvPr id="457" name="Google Shape;457;p61"/>
          <p:cNvSpPr txBox="1"/>
          <p:nvPr/>
        </p:nvSpPr>
        <p:spPr>
          <a:xfrm>
            <a:off x="686081" y="2165607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00FF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>
                <a:solidFill>
                  <a:srgbClr val="00FFFF"/>
                </a:solidFill>
                <a:highlight>
                  <a:schemeClr val="lt1"/>
                </a:highlight>
              </a:rPr>
              <a:t>&lt;</a:t>
            </a: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VirtualHost</a:t>
            </a:r>
            <a:r>
              <a:rPr b="1" lang="pl-PL">
                <a:solidFill>
                  <a:srgbClr val="00FFFF"/>
                </a:solidFill>
                <a:highlight>
                  <a:schemeClr val="lt1"/>
                </a:highlight>
              </a:rPr>
              <a:t> *: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{{ item.port | </a:t>
            </a:r>
            <a:r>
              <a:rPr b="1" lang="pl-PL">
                <a:solidFill>
                  <a:srgbClr val="0000FF"/>
                </a:solidFill>
                <a:highlight>
                  <a:schemeClr val="lt1"/>
                </a:highlight>
              </a:rPr>
              <a:t>default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(80) }}</a:t>
            </a:r>
            <a:r>
              <a:rPr b="1" lang="pl-PL">
                <a:solidFill>
                  <a:srgbClr val="00FFFF"/>
                </a:solidFill>
                <a:highlight>
                  <a:schemeClr val="lt1"/>
                </a:highlight>
              </a:rPr>
              <a:t>&gt;</a:t>
            </a: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        ServerName 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{{ item.servername }}</a:t>
            </a: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        LogLevel 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{{ item.loglvl |</a:t>
            </a:r>
            <a:r>
              <a:rPr b="1" lang="pl-PL">
                <a:solidFill>
                  <a:srgbClr val="0000FF"/>
                </a:solidFill>
                <a:highlight>
                  <a:schemeClr val="lt1"/>
                </a:highlight>
              </a:rPr>
              <a:t>default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(</a:t>
            </a:r>
            <a:r>
              <a:rPr lang="pl-PL">
                <a:solidFill>
                  <a:srgbClr val="FF00FF"/>
                </a:solidFill>
                <a:highlight>
                  <a:schemeClr val="lt1"/>
                </a:highlight>
              </a:rPr>
              <a:t>'warn'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) }}</a:t>
            </a: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        ErrorLog /var/log/apache2/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{{ item.servername }}</a:t>
            </a: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-error.log</a:t>
            </a: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        CustomLog /var/log/apache2/</a:t>
            </a:r>
            <a:r>
              <a:rPr lang="pl-PL">
                <a:solidFill>
                  <a:srgbClr val="0007FF"/>
                </a:solidFill>
                <a:highlight>
                  <a:schemeClr val="lt1"/>
                </a:highlight>
              </a:rPr>
              <a:t>{{ item.servername }}</a:t>
            </a: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-access.log combined</a:t>
            </a: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b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pl-PL">
                <a:solidFill>
                  <a:srgbClr val="00FFFF"/>
                </a:solidFill>
                <a:highlight>
                  <a:schemeClr val="lt1"/>
                </a:highlight>
              </a:rPr>
              <a:t>&lt;/</a:t>
            </a:r>
            <a:r>
              <a:rPr lang="pl-PL">
                <a:solidFill>
                  <a:schemeClr val="dk1"/>
                </a:solidFill>
                <a:highlight>
                  <a:schemeClr val="lt1"/>
                </a:highlight>
              </a:rPr>
              <a:t>VirtualHost</a:t>
            </a:r>
            <a:r>
              <a:rPr b="1" lang="pl-PL">
                <a:solidFill>
                  <a:srgbClr val="00FFFF"/>
                </a:solidFill>
                <a:highlight>
                  <a:schemeClr val="lt1"/>
                </a:highlight>
              </a:rPr>
              <a:t>&gt;</a:t>
            </a:r>
            <a:endParaRPr b="1">
              <a:solidFill>
                <a:srgbClr val="00FF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00FF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58" name="Google Shape;458;p6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Ciekawostki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4" name="Google Shape;464;p62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b="1"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when</a:t>
            </a:r>
            <a:endParaRPr b="1"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65" name="Google Shape;465;p6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Ciekawostki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1" name="Google Shape;471;p6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b="1"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loop</a:t>
            </a:r>
            <a:endParaRPr b="1"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72" name="Google Shape;472;p6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213700" y="180936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Jaki jest cel warsztatów?</a:t>
            </a:r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Tagowanie (i dziedziczenie tagów)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643806" y="38931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>
                <a:solidFill>
                  <a:srgbClr val="00193A"/>
                </a:solidFill>
                <a:highlight>
                  <a:srgbClr val="EAEEF3"/>
                </a:highlight>
                <a:latin typeface="Consolas"/>
                <a:ea typeface="Consolas"/>
                <a:cs typeface="Consolas"/>
                <a:sym typeface="Consolas"/>
              </a:rPr>
              <a:t>ansible-playbook playbooks/naszaaplikacja/wgraj_aplikacje</a:t>
            </a:r>
            <a:r>
              <a:rPr lang="pl-PL" sz="1100">
                <a:solidFill>
                  <a:srgbClr val="0048AB"/>
                </a:solidFill>
                <a:highlight>
                  <a:srgbClr val="EAEEF3"/>
                </a:highlight>
                <a:latin typeface="Consolas"/>
                <a:ea typeface="Consolas"/>
                <a:cs typeface="Consolas"/>
                <a:sym typeface="Consolas"/>
              </a:rPr>
              <a:t>.yml</a:t>
            </a:r>
            <a:r>
              <a:rPr lang="pl-PL" sz="1100">
                <a:solidFill>
                  <a:srgbClr val="00193A"/>
                </a:solidFill>
                <a:highlight>
                  <a:srgbClr val="EAEEF3"/>
                </a:highlight>
                <a:latin typeface="Consolas"/>
                <a:ea typeface="Consolas"/>
                <a:cs typeface="Consolas"/>
                <a:sym typeface="Consolas"/>
              </a:rPr>
              <a:t>  -D -vv </a:t>
            </a:r>
            <a:r>
              <a:rPr b="1" lang="pl-PL" sz="1100">
                <a:solidFill>
                  <a:srgbClr val="FF0000"/>
                </a:solidFill>
                <a:highlight>
                  <a:srgbClr val="EAEEF3"/>
                </a:highlight>
                <a:latin typeface="Consolas"/>
                <a:ea typeface="Consolas"/>
                <a:cs typeface="Consolas"/>
                <a:sym typeface="Consolas"/>
              </a:rPr>
              <a:t>--tags klonuj</a:t>
            </a:r>
            <a:endParaRPr b="1" sz="1100">
              <a:solidFill>
                <a:srgbClr val="FF0000"/>
              </a:solidFill>
              <a:highlight>
                <a:srgbClr val="EAEE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193A"/>
              </a:solidFill>
              <a:highlight>
                <a:srgbClr val="EAEE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>
                <a:solidFill>
                  <a:srgbClr val="00193A"/>
                </a:solidFill>
                <a:highlight>
                  <a:srgbClr val="EAEEF3"/>
                </a:highlight>
                <a:latin typeface="Consolas"/>
                <a:ea typeface="Consolas"/>
                <a:cs typeface="Consolas"/>
                <a:sym typeface="Consolas"/>
              </a:rPr>
              <a:t>--list-tags --skip-tags --tags</a:t>
            </a:r>
            <a:endParaRPr sz="1100">
              <a:solidFill>
                <a:srgbClr val="00193A"/>
              </a:solidFill>
              <a:highlight>
                <a:srgbClr val="EAEEF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9" name="Google Shape;479;p6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10" y="4888725"/>
            <a:ext cx="8173087" cy="108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0" y="1719325"/>
            <a:ext cx="5894475" cy="20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handlers i wait_for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7" name="Google Shape;487;p6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88" name="Google Shape;488;p6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9" name="Google Shape;4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7" y="1275427"/>
            <a:ext cx="6447552" cy="48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/>
        </p:nvSpPr>
        <p:spPr>
          <a:xfrm>
            <a:off x="1213700" y="180936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Playbooks - Role</a:t>
            </a:r>
            <a:endParaRPr/>
          </a:p>
        </p:txBody>
      </p:sp>
      <p:cxnSp>
        <p:nvCxnSpPr>
          <p:cNvPr id="495" name="Google Shape;495;p6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Role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1" name="Google Shape;501;p6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Playbook: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‒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Zbiór tasków (zmiennych itp).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Role: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‒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Grupa tasków (zmiennych, handlerów, meta-danych) - zawarta w spójnej “paczce” - do łatwego wielokrotnego użycia (trochę jak paczka *.deb przed zbudowaniem).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02" name="Google Shape;502;p6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Role - przykładowy układ katalogów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8" name="Google Shape;508;p6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Nazwa roli to nazwa katalogu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09" name="Google Shape;509;p6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150" y="1513785"/>
            <a:ext cx="3349988" cy="1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88" y="1513775"/>
            <a:ext cx="2658056" cy="21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Role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17" name="Google Shape;517;p6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Rola to w pewnym sensie elementy z playbooka wyniesione do osobnego katalogu celem nadania rozwiązaniu spójnej struktury. 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Katalog roli jest posortowany na podkatalogi: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defaults, templates, files, tasks, vars, handlers, meta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Ułatwia to utrzymanie i rozwój kodu.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Każdy podkatalog ma plik main.yml, a z tego pliku includujemy kolejne potrzebne zasoby z podfolderu.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18" name="Google Shape;518;p6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Role - definiowanie w playbooku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24" name="Google Shape;524;p7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100">
                <a:solidFill>
                  <a:srgbClr val="595959"/>
                </a:solidFill>
              </a:rPr>
              <a:t>￼￼</a:t>
            </a:r>
            <a:r>
              <a:rPr lang="pl-PL" sz="11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- { role: mid_redis_server, </a:t>
            </a:r>
            <a:r>
              <a:rPr lang="pl-PL" sz="18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when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: redis_cache</a:t>
            </a:r>
            <a:r>
              <a:rPr lang="pl-PL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is defined 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and redis_cache == True, </a:t>
            </a:r>
            <a:r>
              <a:rPr lang="pl-PL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tags: ['redis']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l-PL" sz="18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become: True</a:t>
            </a: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Rola może być </a:t>
            </a:r>
            <a:r>
              <a:rPr lang="pl-PL" sz="1800">
                <a:solidFill>
                  <a:srgbClr val="0000FF"/>
                </a:solidFill>
                <a:latin typeface="Rajdhani"/>
                <a:ea typeface="Rajdhani"/>
                <a:cs typeface="Rajdhani"/>
                <a:sym typeface="Rajdhani"/>
              </a:rPr>
              <a:t>“otagowana”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, przyjmować </a:t>
            </a:r>
            <a:r>
              <a:rPr lang="pl-PL" sz="1800">
                <a:solidFill>
                  <a:srgbClr val="FF9900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, mieć </a:t>
            </a:r>
            <a:r>
              <a:rPr lang="pl-PL" sz="18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rPr>
              <a:t>logikę.</a:t>
            </a:r>
            <a:endParaRPr sz="1800">
              <a:solidFill>
                <a:srgbClr val="00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25" name="Google Shape;525;p7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6" name="Google Shape;5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00" y="2585400"/>
            <a:ext cx="6619050" cy="201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Ansible-Galaxy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32" name="Google Shape;532;p7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Repozytorium z gotowymi rolami: </a:t>
            </a:r>
            <a:r>
              <a:rPr lang="pl-PL" sz="24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http://docs.ansible.com/ansible/galaxy.html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Inne źródła: Google + Github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33" name="Google Shape;533;p7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Role: pre_tasks post_tasks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39" name="Google Shape;539;p72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40" name="Google Shape;540;p7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1" name="Google Shape;5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25" y="1893325"/>
            <a:ext cx="5395520" cy="19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Kolekcje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47" name="Google Shape;547;p7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Kolekcje to nowy sposób dystrybucji rozwiązań Ansible w formie paczki, która może składać sie z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playbook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role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module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plugins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48" name="Google Shape;548;p7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213700" y="180936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Dlaczego Ansible?</a:t>
            </a:r>
            <a:endParaRPr b="1" sz="44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B7B7B7"/>
                </a:solidFill>
                <a:latin typeface="Rajdhani"/>
                <a:ea typeface="Rajdhani"/>
                <a:cs typeface="Rajdhani"/>
                <a:sym typeface="Rajdhani"/>
              </a:rPr>
              <a:t>Systemy Orkiestracji</a:t>
            </a:r>
            <a:endParaRPr b="1" sz="4400">
              <a:solidFill>
                <a:srgbClr val="B7B7B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Lab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54" name="Google Shape;554;p74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role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mysql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naszaaplikacja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loadbalancer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skalowanie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55" name="Google Shape;555;p7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 jak zmienne, to sekrety!</a:t>
            </a:r>
            <a:endParaRPr/>
          </a:p>
        </p:txBody>
      </p:sp>
      <p:sp>
        <p:nvSpPr>
          <p:cNvPr id="561" name="Google Shape;561;p7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ansible-vault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 u="sng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 u="sng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Zaszyfruj (AES) poufne zmienne transparentnie dla Ansible</a:t>
            </a:r>
            <a:endParaRPr sz="2400" u="sng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404040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ansible-vault encrypt foo.yml bar.yml baz.yml</a:t>
            </a:r>
            <a:endParaRPr sz="2400">
              <a:solidFill>
                <a:srgbClr val="404040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1143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404040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l-PL" sz="2400">
                <a:solidFill>
                  <a:srgbClr val="E74C3C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chemeClr val="dk1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zmienna systemowa</a:t>
            </a:r>
            <a:r>
              <a:rPr lang="pl-PL" sz="2400">
                <a:solidFill>
                  <a:srgbClr val="E74C3C"/>
                </a:solidFill>
                <a:highlight>
                  <a:schemeClr val="lt1"/>
                </a:highlight>
                <a:latin typeface="Rajdhani"/>
                <a:ea typeface="Rajdhani"/>
                <a:cs typeface="Rajdhani"/>
                <a:sym typeface="Rajdhani"/>
              </a:rPr>
              <a:t> ANSIBLE_VAULT_PASSWORD_FILE</a:t>
            </a:r>
            <a:endParaRPr sz="2400">
              <a:solidFill>
                <a:srgbClr val="E74C3C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62" name="Google Shape;562;p7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 jak zmienne, to i sekrety!</a:t>
            </a:r>
            <a:endParaRPr/>
          </a:p>
        </p:txBody>
      </p:sp>
      <p:sp>
        <p:nvSpPr>
          <p:cNvPr id="568" name="Google Shape;568;p7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ansible-vault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 u="sng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‘good practice’: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endParaRPr sz="900">
              <a:solidFill>
                <a:srgbClr val="E74C3C"/>
              </a:solidFill>
              <a:highlight>
                <a:schemeClr val="lt1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1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Zmienna ‘widoczna’ w </a:t>
            </a:r>
            <a:r>
              <a:rPr b="1" lang="pl-PL" sz="11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nie</a:t>
            </a:r>
            <a:r>
              <a:rPr lang="pl-PL" sz="11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zaszyfrowanym pliku powinna wskazywać na kolejną zmienną w ansible-vault:</a:t>
            </a:r>
            <a:endParaRPr sz="11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800">
                <a:solidFill>
                  <a:srgbClr val="999999"/>
                </a:solidFill>
                <a:latin typeface="Rajdhani"/>
                <a:ea typeface="Rajdhani"/>
                <a:cs typeface="Rajdhani"/>
                <a:sym typeface="Rajdhani"/>
              </a:rPr>
              <a:t>rundeck_token: "{{ rundeck_token_vault }}"</a:t>
            </a:r>
            <a:b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endParaRPr sz="7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11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Zmienna w ansible-vault będzie ukryta = niemożliwa do wyszukania normalnymi sposobami:</a:t>
            </a:r>
            <a:endParaRPr sz="11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pl-PL" sz="1800">
                <a:solidFill>
                  <a:srgbClr val="999999"/>
                </a:solidFill>
                <a:latin typeface="Rajdhani"/>
                <a:ea typeface="Rajdhani"/>
                <a:cs typeface="Rajdhani"/>
                <a:sym typeface="Rajdhani"/>
              </a:rPr>
              <a:t>rundeck_token_vault: "1234567890"</a:t>
            </a:r>
            <a:endParaRPr sz="2400" u="sng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69" name="Google Shape;569;p7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ansible-vault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75" name="Google Shape;575;p7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Lab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76" name="Google Shape;576;p7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Ciekawostki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82" name="Google Shape;582;p7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83" name="Google Shape;583;p7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Lookup’s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89" name="Google Shape;589;p79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Możliwe moduły: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file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url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etcd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inne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90" name="Google Shape;590;p7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Lookup’s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ansible -m debug -a "msg={{</a:t>
            </a:r>
            <a:r>
              <a:rPr b="1"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lookup</a:t>
            </a: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('pipe', 'date +%Y%m%d%H%M%S')}}" localhost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cmd: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 ansible -m debug -a "msg={{ lookup('url', 'http://nexus.example.com/x/options/version?g=net.so1&amp;a=myapp') }}" localhost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playbook: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hosts: localhost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vars: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camp_version: "{{ lookup('url', 'http://nexus.example.com/service/local/rundeck/options/version?g=net.so1&amp;a=myapp') }}"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tasks: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- debug: msg="{{ camp_version[0]['value'] }}"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97" name="Google Shape;597;p8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8" name="Google Shape;5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63" y="2472499"/>
            <a:ext cx="6858000" cy="5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no_log, with_*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05" name="Google Shape;605;p8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6" name="Google Shape;6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4" y="1453650"/>
            <a:ext cx="6242231" cy="2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no_log, with_*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2" name="Google Shape;612;p82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3" name="Google Shape;613;p8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4" name="Google Shape;6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600" y="1664675"/>
            <a:ext cx="9492206" cy="339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no_log, with_*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0" name="Google Shape;620;p83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1" name="Google Shape;621;p8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2" name="Google Shape;6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504200"/>
            <a:ext cx="6535576" cy="694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5" y="425650"/>
            <a:ext cx="1693971" cy="166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667" y="800950"/>
            <a:ext cx="3171763" cy="110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7465" y="473713"/>
            <a:ext cx="1910612" cy="201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679" y="3637372"/>
            <a:ext cx="2704953" cy="166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4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Ciekawostki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8" name="Google Shape;628;p84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changed when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register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assert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29" name="Google Shape;629;p8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Ciekawostki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35" name="Google Shape;635;p8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delegate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run_once</a:t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6" name="Google Shape;636;p8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6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Callback -&gt; profilowanie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2" name="Google Shape;642;p8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43" name="Google Shape;643;p8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4" name="Google Shape;6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8" y="2083950"/>
            <a:ext cx="8148487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Callback -&gt; profilowanie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0" name="Google Shape;650;p8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 sz="24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https://github.com/jlafon/ansible-profile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Ansible 1.*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Ansible 2.0: “</a:t>
            </a:r>
            <a:r>
              <a:rPr lang="pl-PL" sz="2400">
                <a:solidFill>
                  <a:srgbClr val="333333"/>
                </a:solidFill>
                <a:latin typeface="Rajdhani"/>
                <a:ea typeface="Rajdhani"/>
                <a:cs typeface="Rajdhani"/>
                <a:sym typeface="Rajdhani"/>
              </a:rPr>
              <a:t>Ansible 2.0, and can be enabled by adding this line to ansible.cfg”</a:t>
            </a:r>
            <a:endParaRPr sz="2400">
              <a:solidFill>
                <a:srgbClr val="33333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45000"/>
              </a:lnSpc>
              <a:spcBef>
                <a:spcPts val="1600"/>
              </a:spcBef>
              <a:spcAft>
                <a:spcPts val="1200"/>
              </a:spcAft>
              <a:buSzPts val="1100"/>
              <a:buNone/>
            </a:pPr>
            <a:r>
              <a:rPr lang="pl-PL" sz="2400">
                <a:solidFill>
                  <a:srgbClr val="333333"/>
                </a:solidFill>
                <a:highlight>
                  <a:srgbClr val="F7F7F7"/>
                </a:highlight>
                <a:latin typeface="Rajdhani"/>
                <a:ea typeface="Rajdhani"/>
                <a:cs typeface="Rajdhani"/>
                <a:sym typeface="Rajdhani"/>
              </a:rPr>
              <a:t>callback_whitelist = profile_tasks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51" name="Google Shape;651;p8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52" name="Google Shape;6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56" y="3002153"/>
            <a:ext cx="1905975" cy="4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facts_cache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58" name="Google Shape;658;p8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 formie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plików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czy DB/in-memory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ansible-cmdb: </a:t>
            </a:r>
            <a:endParaRPr b="1"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 u="sng">
                <a:solidFill>
                  <a:srgbClr val="0097A7"/>
                </a:solidFill>
                <a:latin typeface="Rajdhani"/>
                <a:ea typeface="Rajdhani"/>
                <a:cs typeface="Rajdhani"/>
                <a:sym typeface="Rajdhan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https://github.com/fboender/ansible-cmdb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45000"/>
              </a:lnSpc>
              <a:spcBef>
                <a:spcPts val="16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59" name="Google Shape;659;p8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0" name="Google Shape;66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131" y="3487238"/>
            <a:ext cx="5857743" cy="45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Debugging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6" name="Google Shape;666;p8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zmienne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-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moduł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sprawdzanie składni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67" name="Google Shape;667;p8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Debugging - brakująca zmienna 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3" name="Google Shape;673;p9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74" name="Google Shape;674;p9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75" name="Google Shape;6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56" y="1476825"/>
            <a:ext cx="6256913" cy="422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Debugging - brakująca zmienna 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1" name="Google Shape;681;p9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82" name="Google Shape;682;p9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3" name="Google Shape;68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8" y="1411550"/>
            <a:ext cx="6573991" cy="47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Debugging - brakująca zmienna 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89" name="Google Shape;689;p92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 debug: msg="{{ hostvars[groups['campaigns-manager'][0]] }}"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0" name="Google Shape;690;p9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1" name="Google Shape;69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75" y="3443850"/>
            <a:ext cx="9294674" cy="228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Debugging - na poziomie Pythona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97" name="Google Shape;697;p9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Verbose level: </a:t>
            </a: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-vvvv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Możliwość debugowania poprzez uruchomienie lokalnego skryptu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export ANSIBLE_KEEP_REMOTE_FILES=1</a:t>
            </a:r>
            <a:endParaRPr sz="2400">
              <a:solidFill>
                <a:srgbClr val="666666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98" name="Google Shape;698;p9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9" name="Google Shape;6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44" y="4074850"/>
            <a:ext cx="8768025" cy="179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2" y="339352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/>
              <a:t>Dlaczego Ansible?</a:t>
            </a:r>
            <a:endParaRPr/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457200" y="1555751"/>
            <a:ext cx="82296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0962" lvl="0" marL="19526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3C68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cxnSp>
        <p:nvCxnSpPr>
          <p:cNvPr id="148" name="Google Shape;148;p22"/>
          <p:cNvCxnSpPr/>
          <p:nvPr/>
        </p:nvCxnSpPr>
        <p:spPr>
          <a:xfrm>
            <a:off x="423875" y="6333974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22"/>
          <p:cNvSpPr txBox="1"/>
          <p:nvPr/>
        </p:nvSpPr>
        <p:spPr>
          <a:xfrm>
            <a:off x="358508" y="6333974"/>
            <a:ext cx="2126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688" y="1691250"/>
            <a:ext cx="6363626" cy="40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58508" y="6333974"/>
            <a:ext cx="2126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l-PL" sz="800" u="none" cap="none" strike="noStrike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Akademia</a:t>
            </a:r>
            <a:r>
              <a:rPr b="0" i="0" lang="pl-PL" sz="800" u="none" cap="none" strike="noStrike">
                <a:solidFill>
                  <a:srgbClr val="222222"/>
                </a:solidFill>
                <a:latin typeface="Rajdhani"/>
                <a:ea typeface="Rajdhani"/>
                <a:cs typeface="Rajdhani"/>
                <a:sym typeface="Rajdhani"/>
              </a:rPr>
              <a:t>Ansible.pl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4"/>
          <p:cNvSpPr txBox="1"/>
          <p:nvPr/>
        </p:nvSpPr>
        <p:spPr>
          <a:xfrm>
            <a:off x="1213700" y="180936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Good Practices</a:t>
            </a:r>
            <a:endParaRPr/>
          </a:p>
        </p:txBody>
      </p:sp>
      <p:cxnSp>
        <p:nvCxnSpPr>
          <p:cNvPr id="705" name="Google Shape;705;p94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Zarządzanie wieloma środowiskami?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1" name="Google Shape;711;p9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Wiele inventory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Inventory dynamiczne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warunkowe includowanie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when: env=prod w kodzie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Utrzymanie wersji aplikacji:       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system_version_files manifest -&gt;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ajdhani"/>
              <a:buChar char="●"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key-value store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12" name="Google Shape;712;p9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13" name="Google Shape;7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647" y="3532363"/>
            <a:ext cx="2414588" cy="256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650" y="1787938"/>
            <a:ext cx="23050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650" y="2527450"/>
            <a:ext cx="2029407" cy="43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6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Gdzie trzymać zmienne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21" name="Google Shape;721;p9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Gdzie trzymać zmienne?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Filozofia ansible vs życie 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jdhani"/>
              <a:buChar char="●"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Statycznie: problem dostępności zmiennych (role, group/host_vars, etc.) → strasznie dużo ‘includowania’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jdhani"/>
              <a:buChar char="●"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Możliwa alternatywa: lookup + consul/etcd/zookeeper/?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ajdhani"/>
              <a:buChar char="●"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Dynamiczne inventory i “vars-y”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Wiele strategii - rozważ, czego potrzebujesz.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22" name="Google Shape;722;p9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Gdzie trzymać zmienne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28" name="Google Shape;728;p9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Includowanie zmiennych/plików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Mamy wiele opcji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(Vars_files, include, include_vars + with_items, with_first_cound)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Przykład przekazania zmiennej środowiskowej do listy vars_files: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29" name="Google Shape;729;p9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0" name="Google Shape;73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63" y="4248000"/>
            <a:ext cx="3695644" cy="145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8"/>
          <p:cNvPicPr preferRelativeResize="0"/>
          <p:nvPr/>
        </p:nvPicPr>
        <p:blipFill rotWithShape="1">
          <a:blip r:embed="rId3">
            <a:alphaModFix/>
          </a:blip>
          <a:srcRect b="44915" l="19213" r="18585" t="41632"/>
          <a:stretch/>
        </p:blipFill>
        <p:spPr>
          <a:xfrm>
            <a:off x="7720552" y="6096963"/>
            <a:ext cx="1032238" cy="35895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Relacje między rolami a zmiennymi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7" name="Google Shape;737;p9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Mgmt → ‘web’ + ‘backend’ + nagios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Nagios musi wiedzieć, gdzie (np. jakie porty) są aplikacje na serwerach!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38" name="Google Shape;738;p9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9" name="Google Shape;73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931" y="1827825"/>
            <a:ext cx="2876613" cy="46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99"/>
          <p:cNvPicPr preferRelativeResize="0"/>
          <p:nvPr/>
        </p:nvPicPr>
        <p:blipFill rotWithShape="1">
          <a:blip r:embed="rId3">
            <a:alphaModFix/>
          </a:blip>
          <a:srcRect b="44915" l="19213" r="18585" t="41632"/>
          <a:stretch/>
        </p:blipFill>
        <p:spPr>
          <a:xfrm>
            <a:off x="7720552" y="6096963"/>
            <a:ext cx="1032238" cy="35895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Relacje między rolami a zmiennymi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6" name="Google Shape;746;p9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group_vars/all</a:t>
            </a: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 →  najlepsza lokalizacja zmiennych globalnych!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Przykładowo [group_vars/all] zawiera:</a:t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rgbClr val="999999"/>
                </a:solidFill>
                <a:latin typeface="Rajdhani"/>
                <a:ea typeface="Rajdhani"/>
                <a:cs typeface="Rajdhani"/>
                <a:sym typeface="Rajdhani"/>
              </a:rPr>
              <a:t>auth_service:</a:t>
            </a:r>
            <a:br>
              <a:rPr lang="pl-PL" sz="2400">
                <a:solidFill>
                  <a:srgbClr val="999999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400">
                <a:solidFill>
                  <a:srgbClr val="999999"/>
                </a:solidFill>
                <a:latin typeface="Rajdhani"/>
                <a:ea typeface="Rajdhani"/>
                <a:cs typeface="Rajdhani"/>
                <a:sym typeface="Rajdhani"/>
              </a:rPr>
              <a:t>    port: 1234</a:t>
            </a:r>
            <a:br>
              <a:rPr lang="pl-PL" sz="24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</a:b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47" name="Google Shape;747;p9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48" name="Google Shape;74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931" y="1827825"/>
            <a:ext cx="2876613" cy="46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Relacje między rolami a zmiennymi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54" name="Google Shape;754;p10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Gdy zmienna jest potrzebna w innej roli, </a:t>
            </a:r>
            <a:b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</a:b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 jest zdefiniowana “lokalnie” w kontekście roli lub grupy, w innych zadaniach musimy ją “zadeklarować jawnie”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“Ładując” zmienne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całej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grupy</a:t>
            </a: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55" name="Google Shape;755;p10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6" name="Google Shape;75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63" y="3918850"/>
            <a:ext cx="3509193" cy="163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Relacje między rolami a zmiennymi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62" name="Google Shape;762;p101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odwołanie do pliku z katalogu</a:t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63" name="Google Shape;763;p10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4" name="Google Shape;76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69" y="3183934"/>
            <a:ext cx="6790706" cy="193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101"/>
          <p:cNvCxnSpPr/>
          <p:nvPr/>
        </p:nvCxnSpPr>
        <p:spPr>
          <a:xfrm>
            <a:off x="2519625" y="3734575"/>
            <a:ext cx="4476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2"/>
          <p:cNvSpPr txBox="1"/>
          <p:nvPr/>
        </p:nvSpPr>
        <p:spPr>
          <a:xfrm>
            <a:off x="1213700" y="180936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Interfejs Web</a:t>
            </a:r>
            <a:endParaRPr/>
          </a:p>
        </p:txBody>
      </p:sp>
      <p:cxnSp>
        <p:nvCxnSpPr>
          <p:cNvPr id="771" name="Google Shape;771;p10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77" name="Google Shape;777;p10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78" name="Google Shape;778;p10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79" name="Google Shape;7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88" y="309563"/>
            <a:ext cx="2107406" cy="90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613" y="1690671"/>
            <a:ext cx="2536031" cy="37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031" y="2525548"/>
            <a:ext cx="1050131" cy="145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391213" y="505937"/>
            <a:ext cx="671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4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Wprowadzenie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Format konfiguracji i ‘szablonowanie’</a:t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YAML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595959"/>
                </a:solidFill>
                <a:latin typeface="Rajdhani"/>
                <a:ea typeface="Rajdhani"/>
                <a:cs typeface="Rajdhani"/>
                <a:sym typeface="Rajdhani"/>
              </a:rPr>
              <a:t>JINJA2</a:t>
            </a:r>
            <a:endParaRPr b="1" sz="180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81" y="23050"/>
            <a:ext cx="6801788" cy="49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5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Rundeck - historia zmian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92" name="Google Shape;792;p105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793" name="Google Shape;793;p105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94" name="Google Shape;7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6" y="1935199"/>
            <a:ext cx="8760130" cy="172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6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Rundeck - zmienne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00" name="Google Shape;800;p106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01" name="Google Shape;801;p106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02" name="Google Shape;80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945" y="1171500"/>
            <a:ext cx="9593381" cy="40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7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Jenkins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08" name="Google Shape;808;p107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09" name="Google Shape;809;p107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0" name="Google Shape;8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1" y="1690897"/>
            <a:ext cx="8859787" cy="334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8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Jenkins - DSL lub Jenkinsfile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16" name="Google Shape;816;p108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17" name="Google Shape;817;p108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18" name="Google Shape;81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7" y="1355113"/>
            <a:ext cx="5839646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9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AWX - Ansible Tower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24" name="Google Shape;824;p109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25" name="Google Shape;825;p109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26" name="Google Shape;82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75425"/>
            <a:ext cx="83944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0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AWX - Ansible Tower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2" name="Google Shape;832;p110"/>
          <p:cNvSpPr txBox="1"/>
          <p:nvPr/>
        </p:nvSpPr>
        <p:spPr>
          <a:xfrm>
            <a:off x="735556" y="17345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33" name="Google Shape;833;p110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4" name="Google Shape;8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275425"/>
            <a:ext cx="83944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1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Własne moduły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0" name="Google Shape;840;p111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41" name="Google Shape;841;p111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2" name="Google Shape;842;p111"/>
          <p:cNvSpPr/>
          <p:nvPr/>
        </p:nvSpPr>
        <p:spPr>
          <a:xfrm>
            <a:off x="840788" y="1869925"/>
            <a:ext cx="2207400" cy="192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11"/>
          <p:cNvSpPr txBox="1"/>
          <p:nvPr/>
        </p:nvSpPr>
        <p:spPr>
          <a:xfrm>
            <a:off x="840788" y="1814325"/>
            <a:ext cx="47835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#!/usr/bin/python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datetime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json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date = str(datetime.datetime.now())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print json.dumps({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"time" : date,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“failed”: True</a:t>
            </a:r>
            <a:endParaRPr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“changed”: False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4" name="Google Shape;8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78" y="4174675"/>
            <a:ext cx="5593556" cy="75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2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Własne moduły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50" name="Google Shape;850;p112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851" name="Google Shape;851;p112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2" name="Google Shape;852;p112"/>
          <p:cNvSpPr/>
          <p:nvPr/>
        </p:nvSpPr>
        <p:spPr>
          <a:xfrm>
            <a:off x="840788" y="1869925"/>
            <a:ext cx="2207400" cy="1924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2"/>
          <p:cNvSpPr txBox="1"/>
          <p:nvPr/>
        </p:nvSpPr>
        <p:spPr>
          <a:xfrm>
            <a:off x="840788" y="1814325"/>
            <a:ext cx="47835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#!/usr/bin/python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glob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json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files = glob.glob('przyklad*')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print json.dumps({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files" : files,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"changed": True,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"failed": False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br>
              <a:rPr lang="pl-PL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4" name="Google Shape;85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78" y="4438488"/>
            <a:ext cx="5736431" cy="112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3"/>
          <p:cNvSpPr txBox="1"/>
          <p:nvPr/>
        </p:nvSpPr>
        <p:spPr>
          <a:xfrm>
            <a:off x="391220" y="505925"/>
            <a:ext cx="848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4000">
                <a:solidFill>
                  <a:srgbClr val="6FBE44"/>
                </a:solidFill>
                <a:latin typeface="Rajdhani"/>
                <a:ea typeface="Rajdhani"/>
                <a:cs typeface="Rajdhani"/>
                <a:sym typeface="Rajdhani"/>
              </a:rPr>
              <a:t>Własne moduły - Ansible 2.0+</a:t>
            </a:r>
            <a:endParaRPr b="1" sz="4000">
              <a:solidFill>
                <a:srgbClr val="6FBE4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60" name="Google Shape;860;p113"/>
          <p:cNvSpPr txBox="1"/>
          <p:nvPr/>
        </p:nvSpPr>
        <p:spPr>
          <a:xfrm>
            <a:off x="725000" y="1814332"/>
            <a:ext cx="7673100" cy="4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$ python playbooks/ansible_module.py playbooks/args.json 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-PL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{"invocation": {"module_args": {"new": true, "name": "hello"}}, "message": "goodbye", "changed": true, "original_message": "hello"}</a:t>
            </a:r>
            <a:br>
              <a:rPr lang="pl-PL" sz="18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61" name="Google Shape;861;p113"/>
          <p:cNvCxnSpPr/>
          <p:nvPr/>
        </p:nvCxnSpPr>
        <p:spPr>
          <a:xfrm>
            <a:off x="391213" y="6578306"/>
            <a:ext cx="8361600" cy="0"/>
          </a:xfrm>
          <a:prstGeom prst="straightConnector1">
            <a:avLst/>
          </a:prstGeom>
          <a:noFill/>
          <a:ln cap="flat" cmpd="sng" w="19050">
            <a:solidFill>
              <a:srgbClr val="6FBE4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